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2" r:id="rId3"/>
    <p:sldId id="257" r:id="rId4"/>
    <p:sldId id="259" r:id="rId5"/>
    <p:sldId id="258" r:id="rId6"/>
    <p:sldId id="264" r:id="rId7"/>
    <p:sldId id="260" r:id="rId8"/>
    <p:sldId id="261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C8604"/>
    <a:srgbClr val="000000"/>
    <a:srgbClr val="189612"/>
    <a:srgbClr val="0033CC"/>
    <a:srgbClr val="99FF99"/>
    <a:srgbClr val="006600"/>
    <a:srgbClr val="F4F4F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17" autoAdjust="0"/>
    <p:restoredTop sz="99149" autoAdjust="0"/>
  </p:normalViewPr>
  <p:slideViewPr>
    <p:cSldViewPr>
      <p:cViewPr>
        <p:scale>
          <a:sx n="100" d="100"/>
          <a:sy n="100" d="100"/>
        </p:scale>
        <p:origin x="-642" y="-192"/>
      </p:cViewPr>
      <p:guideLst>
        <p:guide orient="horz" pos="3792"/>
        <p:guide pos="5424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D903BDFA-4FEE-4061-99C0-3BD04958CE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39EC2CAD-2BC1-42E2-B498-DDC61A226E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900"/>
              <a:t>11pm the night before!</a:t>
            </a:r>
          </a:p>
          <a:p>
            <a:pPr>
              <a:lnSpc>
                <a:spcPct val="80000"/>
              </a:lnSpc>
            </a:pPr>
            <a:r>
              <a:rPr lang="en-US" sz="900"/>
              <a:t>_______________________________</a:t>
            </a:r>
          </a:p>
          <a:p>
            <a:pPr>
              <a:lnSpc>
                <a:spcPct val="80000"/>
              </a:lnSpc>
            </a:pPr>
            <a:r>
              <a:rPr lang="en-US" sz="900"/>
              <a:t>AQS problems transferred to Level 2 since last conference – so from Oct 2008.  </a:t>
            </a:r>
          </a:p>
          <a:p>
            <a:pPr>
              <a:lnSpc>
                <a:spcPct val="80000"/>
              </a:lnSpc>
            </a:pPr>
            <a:r>
              <a:rPr lang="en-US" sz="900"/>
              <a:t>Lori Howell with 18.  </a:t>
            </a:r>
          </a:p>
          <a:p>
            <a:pPr>
              <a:lnSpc>
                <a:spcPct val="80000"/>
              </a:lnSpc>
            </a:pPr>
            <a:r>
              <a:rPr lang="en-US" sz="900"/>
              <a:t>Lisa Wagner had 17</a:t>
            </a:r>
          </a:p>
          <a:p>
            <a:pPr>
              <a:lnSpc>
                <a:spcPct val="80000"/>
              </a:lnSpc>
            </a:pPr>
            <a:r>
              <a:rPr lang="en-US" sz="900"/>
              <a:t>Cecil Williams 15</a:t>
            </a:r>
          </a:p>
          <a:p>
            <a:pPr>
              <a:lnSpc>
                <a:spcPct val="80000"/>
              </a:lnSpc>
            </a:pPr>
            <a:r>
              <a:rPr lang="en-US" sz="900"/>
              <a:t>Lorraine Krecidlo 13</a:t>
            </a:r>
          </a:p>
          <a:p>
            <a:pPr>
              <a:lnSpc>
                <a:spcPct val="80000"/>
              </a:lnSpc>
            </a:pPr>
            <a:r>
              <a:rPr lang="en-US" sz="900"/>
              <a:t>Barb Regynski 12</a:t>
            </a:r>
          </a:p>
          <a:p>
            <a:pPr>
              <a:lnSpc>
                <a:spcPct val="80000"/>
              </a:lnSpc>
            </a:pPr>
            <a:r>
              <a:rPr lang="en-US" sz="900"/>
              <a:t>Camila Tao 12</a:t>
            </a:r>
          </a:p>
          <a:p>
            <a:pPr>
              <a:lnSpc>
                <a:spcPct val="80000"/>
              </a:lnSpc>
            </a:pPr>
            <a:r>
              <a:rPr lang="en-US" sz="900"/>
              <a:t>John Simone 10</a:t>
            </a:r>
          </a:p>
          <a:p>
            <a:pPr>
              <a:lnSpc>
                <a:spcPct val="80000"/>
              </a:lnSpc>
            </a:pPr>
            <a:r>
              <a:rPr lang="en-US" sz="900"/>
              <a:t>___________________________________</a:t>
            </a:r>
          </a:p>
          <a:p>
            <a:pPr>
              <a:lnSpc>
                <a:spcPct val="80000"/>
              </a:lnSpc>
            </a:pPr>
            <a:r>
              <a:rPr lang="en-US" sz="900"/>
              <a:t>Sept 2009 ITEP class in Denver, CO</a:t>
            </a:r>
          </a:p>
          <a:p>
            <a:pPr>
              <a:lnSpc>
                <a:spcPct val="80000"/>
              </a:lnSpc>
            </a:pPr>
            <a:r>
              <a:rPr lang="en-US" sz="900"/>
              <a:t>___________________________________</a:t>
            </a:r>
          </a:p>
          <a:p>
            <a:pPr>
              <a:lnSpc>
                <a:spcPct val="80000"/>
              </a:lnSpc>
            </a:pPr>
            <a:r>
              <a:rPr lang="en-US" sz="900"/>
              <a:t>Exceptional Event implementation!</a:t>
            </a:r>
          </a:p>
          <a:p>
            <a:pPr>
              <a:lnSpc>
                <a:spcPct val="80000"/>
              </a:lnSpc>
            </a:pPr>
            <a:r>
              <a:rPr lang="en-US" sz="900"/>
              <a:t>___________________________________</a:t>
            </a:r>
          </a:p>
          <a:p>
            <a:pPr>
              <a:lnSpc>
                <a:spcPct val="80000"/>
              </a:lnSpc>
            </a:pPr>
            <a:r>
              <a:rPr lang="en-US" sz="900"/>
              <a:t>Raw net data inserts – POSTS - in the last 3 months:</a:t>
            </a:r>
          </a:p>
          <a:p>
            <a:pPr>
              <a:lnSpc>
                <a:spcPct val="80000"/>
              </a:lnSpc>
            </a:pPr>
            <a:r>
              <a:rPr lang="en-US" sz="900"/>
              <a:t>Benedicto (Benny) Villamin – TX DEQ – 3.4M</a:t>
            </a:r>
          </a:p>
          <a:p>
            <a:pPr>
              <a:lnSpc>
                <a:spcPct val="80000"/>
              </a:lnSpc>
            </a:pPr>
            <a:r>
              <a:rPr lang="en-US" sz="900"/>
              <a:t>Jessica Ward – Air Resource Specialists – 1.2M</a:t>
            </a:r>
          </a:p>
          <a:p>
            <a:pPr>
              <a:lnSpc>
                <a:spcPct val="80000"/>
              </a:lnSpc>
            </a:pPr>
            <a:r>
              <a:rPr lang="en-US" sz="900"/>
              <a:t>Robert Kirkwood – Wyoming DEQ – 994k</a:t>
            </a:r>
          </a:p>
          <a:p>
            <a:pPr>
              <a:lnSpc>
                <a:spcPct val="80000"/>
              </a:lnSpc>
            </a:pPr>
            <a:r>
              <a:rPr lang="en-US" sz="900"/>
              <a:t>___________________________________</a:t>
            </a:r>
          </a:p>
          <a:p>
            <a:pPr>
              <a:lnSpc>
                <a:spcPct val="80000"/>
              </a:lnSpc>
            </a:pPr>
            <a:r>
              <a:rPr lang="en-US" sz="900"/>
              <a:t>Anchorage, AK – 3415 miles</a:t>
            </a:r>
          </a:p>
          <a:p>
            <a:pPr>
              <a:lnSpc>
                <a:spcPct val="80000"/>
              </a:lnSpc>
            </a:pPr>
            <a:r>
              <a:rPr lang="en-US" sz="900"/>
              <a:t>Bangor, ME – 2281</a:t>
            </a:r>
          </a:p>
          <a:p>
            <a:pPr>
              <a:lnSpc>
                <a:spcPct val="80000"/>
              </a:lnSpc>
            </a:pPr>
            <a:r>
              <a:rPr lang="en-US" sz="900"/>
              <a:t>Concord, NH – 2098</a:t>
            </a:r>
          </a:p>
          <a:p>
            <a:pPr>
              <a:lnSpc>
                <a:spcPct val="80000"/>
              </a:lnSpc>
            </a:pPr>
            <a:r>
              <a:rPr lang="en-US" sz="900"/>
              <a:t>Lyndhurst, NJ – 1839</a:t>
            </a:r>
          </a:p>
          <a:p>
            <a:pPr>
              <a:lnSpc>
                <a:spcPct val="80000"/>
              </a:lnSpc>
            </a:pPr>
            <a:r>
              <a:rPr lang="en-US" sz="900"/>
              <a:t>Tallahassee, FL – 1578</a:t>
            </a:r>
          </a:p>
          <a:p>
            <a:pPr>
              <a:lnSpc>
                <a:spcPct val="80000"/>
              </a:lnSpc>
            </a:pPr>
            <a:r>
              <a:rPr lang="en-US" sz="900"/>
              <a:t>Montgomery, AL  - 1349</a:t>
            </a:r>
          </a:p>
          <a:p>
            <a:pPr>
              <a:lnSpc>
                <a:spcPct val="80000"/>
              </a:lnSpc>
            </a:pPr>
            <a:r>
              <a:rPr lang="en-US" sz="900"/>
              <a:t>Birmingham, AL - 1253</a:t>
            </a:r>
          </a:p>
          <a:p>
            <a:pPr>
              <a:lnSpc>
                <a:spcPct val="80000"/>
              </a:lnSpc>
            </a:pPr>
            <a:endParaRPr lang="en-US" sz="9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1524000"/>
            <a:ext cx="481012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 b="1">
                <a:solidFill>
                  <a:srgbClr val="000000"/>
                </a:solidFill>
                <a:latin typeface="Cambria" pitchFamily="18" charset="0"/>
              </a:defRPr>
            </a:lvl1pPr>
          </a:lstStyle>
          <a:p>
            <a:r>
              <a:rPr lang="en-US" dirty="0" smtClean="0"/>
              <a:t>AQS User Support</a:t>
            </a:r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200" b="1">
                <a:latin typeface="Cambria" pitchFamily="18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</a:t>
            </a:r>
            <a:r>
              <a:rPr lang="en-US" dirty="0" err="1" smtClean="0"/>
              <a:t>lev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600200"/>
            <a:ext cx="1943100" cy="449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00200"/>
            <a:ext cx="5676900" cy="449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6400800" cy="9906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Cambr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53400" cy="46482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/>
          <p:cNvPicPr>
            <a:picLocks noChangeAspect="1" noChangeArrowheads="1"/>
          </p:cNvPicPr>
          <p:nvPr/>
        </p:nvPicPr>
        <p:blipFill>
          <a:blip r:embed="rId17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4191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AQS User Support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077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EPA Helpdesk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324600"/>
            <a:ext cx="5486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000">
                <a:latin typeface="Constantia" pitchFamily="18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324600"/>
            <a:ext cx="152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smtClean="0">
                <a:latin typeface="Constantia" pitchFamily="18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32460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latin typeface="Constantia" pitchFamily="18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 dirty="0" smtClean="0"/>
          </a:p>
          <a:p>
            <a:pPr>
              <a:defRPr/>
            </a:pPr>
            <a:fld id="{E330026B-C670-48D6-A109-81939175B85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8229600" y="381000"/>
            <a:ext cx="771080" cy="723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03" r:id="rId1"/>
    <p:sldLayoutId id="2147484204" r:id="rId2"/>
    <p:sldLayoutId id="2147484205" r:id="rId3"/>
    <p:sldLayoutId id="2147484206" r:id="rId4"/>
    <p:sldLayoutId id="2147484207" r:id="rId5"/>
    <p:sldLayoutId id="2147484208" r:id="rId6"/>
    <p:sldLayoutId id="2147484209" r:id="rId7"/>
    <p:sldLayoutId id="2147484210" r:id="rId8"/>
    <p:sldLayoutId id="2147484211" r:id="rId9"/>
    <p:sldLayoutId id="2147484212" r:id="rId10"/>
    <p:sldLayoutId id="2147484213" r:id="rId11"/>
    <p:sldLayoutId id="2147484214" r:id="rId12"/>
    <p:sldLayoutId id="2147484215" r:id="rId13"/>
    <p:sldLayoutId id="2147484216" r:id="rId14"/>
    <p:sldLayoutId id="2147484217" r:id="rId15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aseline="0">
          <a:solidFill>
            <a:schemeClr val="bg1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nodehelpdesk@epacdx.net" TargetMode="External"/><Relationship Id="rId2" Type="http://schemas.openxmlformats.org/officeDocument/2006/relationships/hyperlink" Target="mailto:epacallcenter@epa.g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hyperlink" Target="mailto:AQSTeam@epa.gov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hyperlink" Target="mailto:AQSTeam@ep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4876800"/>
            <a:ext cx="6172200" cy="1752600"/>
          </a:xfrm>
        </p:spPr>
        <p:txBody>
          <a:bodyPr/>
          <a:lstStyle/>
          <a:p>
            <a:r>
              <a:rPr lang="en-US" sz="2800" dirty="0" smtClean="0"/>
              <a:t>AQS Conference</a:t>
            </a:r>
          </a:p>
          <a:p>
            <a:r>
              <a:rPr lang="en-US" sz="2400" dirty="0" smtClean="0"/>
              <a:t>August 23, 2012</a:t>
            </a:r>
          </a:p>
          <a:p>
            <a:r>
              <a:rPr lang="en-US" sz="2000" dirty="0" smtClean="0"/>
              <a:t>Angie </a:t>
            </a:r>
            <a:r>
              <a:rPr lang="en-US" sz="2000" dirty="0" err="1" smtClean="0"/>
              <a:t>Shatas</a:t>
            </a:r>
            <a:endParaRPr lang="en-US" sz="2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438400" y="2057400"/>
            <a:ext cx="45241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latin typeface="Cambria" pitchFamily="18" charset="0"/>
              </a:rPr>
              <a:t>User Support</a:t>
            </a:r>
            <a:endParaRPr lang="en-US" sz="54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28600" y="6324600"/>
            <a:ext cx="2286000" cy="381000"/>
          </a:xfrm>
        </p:spPr>
        <p:txBody>
          <a:bodyPr/>
          <a:lstStyle/>
          <a:p>
            <a:r>
              <a:rPr lang="en-US" dirty="0"/>
              <a:t>AQS Conference </a:t>
            </a:r>
            <a:r>
              <a:rPr lang="en-US" dirty="0" smtClean="0"/>
              <a:t>2012 </a:t>
            </a:r>
            <a:r>
              <a:rPr lang="en-US" dirty="0"/>
              <a:t>– User Support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8EDA5A-076C-4240-8CDD-07375765F611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904875"/>
          </a:xfrm>
        </p:spPr>
        <p:txBody>
          <a:bodyPr/>
          <a:lstStyle/>
          <a:p>
            <a:r>
              <a:rPr lang="en-US" sz="3600" dirty="0"/>
              <a:t>We Will Cover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Help </a:t>
            </a:r>
            <a:r>
              <a:rPr lang="en-US" dirty="0" smtClean="0"/>
              <a:t>Desk</a:t>
            </a:r>
          </a:p>
          <a:p>
            <a:endParaRPr lang="en-US" sz="800" dirty="0"/>
          </a:p>
          <a:p>
            <a:r>
              <a:rPr lang="en-US" sz="2800" dirty="0" smtClean="0"/>
              <a:t>Contacts</a:t>
            </a:r>
          </a:p>
          <a:p>
            <a:endParaRPr lang="en-US" sz="800" dirty="0"/>
          </a:p>
          <a:p>
            <a:r>
              <a:rPr lang="en-US" sz="2800" dirty="0" smtClean="0"/>
              <a:t>Documentation</a:t>
            </a:r>
          </a:p>
          <a:p>
            <a:endParaRPr lang="en-US" sz="800" dirty="0" smtClean="0"/>
          </a:p>
          <a:p>
            <a:r>
              <a:rPr lang="en-US" dirty="0" smtClean="0"/>
              <a:t>User Registration</a:t>
            </a:r>
          </a:p>
          <a:p>
            <a:endParaRPr lang="en-US" sz="800" dirty="0"/>
          </a:p>
          <a:p>
            <a:r>
              <a:rPr lang="en-US" sz="2800" dirty="0" smtClean="0"/>
              <a:t>Awards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Helpdesk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382000" cy="5105400"/>
          </a:xfrm>
        </p:spPr>
        <p:txBody>
          <a:bodyPr/>
          <a:lstStyle/>
          <a:p>
            <a:r>
              <a:rPr lang="en-US" dirty="0" smtClean="0"/>
              <a:t>EPA Helpdesk</a:t>
            </a:r>
          </a:p>
          <a:p>
            <a:pPr lvl="1"/>
            <a:r>
              <a:rPr lang="en-US" dirty="0" smtClean="0"/>
              <a:t>866-411-4372  or  </a:t>
            </a:r>
            <a:r>
              <a:rPr lang="en-US" dirty="0" smtClean="0">
                <a:hlinkClick r:id="rId2"/>
              </a:rPr>
              <a:t>epacallcenter@epa.gov</a:t>
            </a:r>
            <a:endParaRPr lang="en-US" dirty="0" smtClean="0"/>
          </a:p>
          <a:p>
            <a:pPr lvl="1"/>
            <a:r>
              <a:rPr lang="en-US" dirty="0" smtClean="0"/>
              <a:t>Levels of support</a:t>
            </a:r>
          </a:p>
          <a:p>
            <a:pPr lvl="2"/>
            <a:r>
              <a:rPr lang="en-US" dirty="0" smtClean="0"/>
              <a:t>Level 1: password resets for </a:t>
            </a:r>
            <a:r>
              <a:rPr lang="en-US" dirty="0" err="1" smtClean="0"/>
              <a:t>AQSProd</a:t>
            </a:r>
            <a:r>
              <a:rPr lang="en-US" dirty="0" smtClean="0"/>
              <a:t>; opens a problem ticket</a:t>
            </a:r>
          </a:p>
          <a:p>
            <a:pPr lvl="2"/>
            <a:r>
              <a:rPr lang="en-US" dirty="0" smtClean="0"/>
              <a:t>Level 2: AQS-specific issues  </a:t>
            </a:r>
            <a:r>
              <a:rPr lang="en-US" dirty="0" smtClean="0">
                <a:sym typeface="Wingdings" pitchFamily="2" charset="2"/>
              </a:rPr>
              <a:t> Pamela and Donnie</a:t>
            </a:r>
            <a:endParaRPr lang="en-US" dirty="0" smtClean="0"/>
          </a:p>
          <a:p>
            <a:pPr lvl="2"/>
            <a:r>
              <a:rPr lang="en-US" dirty="0" smtClean="0"/>
              <a:t>Level 3: server issues  </a:t>
            </a:r>
            <a:r>
              <a:rPr lang="en-US" dirty="0" smtClean="0">
                <a:sym typeface="Wingdings" pitchFamily="2" charset="2"/>
              </a:rPr>
              <a:t> NCC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Level 4: </a:t>
            </a:r>
            <a:r>
              <a:rPr lang="en-US" dirty="0" smtClean="0"/>
              <a:t>software and data issues  </a:t>
            </a:r>
            <a:r>
              <a:rPr lang="en-US" dirty="0" smtClean="0">
                <a:sym typeface="Wingdings" pitchFamily="2" charset="2"/>
              </a:rPr>
              <a:t> AQS Team</a:t>
            </a:r>
            <a:endParaRPr lang="en-US" dirty="0" smtClean="0"/>
          </a:p>
          <a:p>
            <a:r>
              <a:rPr lang="en-US" dirty="0" smtClean="0"/>
              <a:t>Exchange Network (EN) Helpdesk</a:t>
            </a:r>
          </a:p>
          <a:p>
            <a:pPr lvl="1"/>
            <a:r>
              <a:rPr lang="en-US" dirty="0" smtClean="0"/>
              <a:t>888-890-1995  or  </a:t>
            </a:r>
            <a:r>
              <a:rPr lang="en-US" dirty="0" smtClean="0">
                <a:hlinkClick r:id="rId3"/>
              </a:rPr>
              <a:t>nodehelpdesk@epacdx.net</a:t>
            </a:r>
            <a:endParaRPr lang="en-US" dirty="0" smtClean="0"/>
          </a:p>
          <a:p>
            <a:pPr lvl="1"/>
            <a:r>
              <a:rPr lang="en-US" dirty="0" smtClean="0"/>
              <a:t>Supports:</a:t>
            </a:r>
          </a:p>
          <a:p>
            <a:pPr lvl="2"/>
            <a:r>
              <a:rPr lang="en-US" dirty="0" smtClean="0"/>
              <a:t>Node (production) password resets / general Node support</a:t>
            </a:r>
          </a:p>
          <a:p>
            <a:pPr lvl="1">
              <a:buNone/>
            </a:pPr>
            <a:r>
              <a:rPr lang="en-US" sz="2800" i="1" dirty="0" smtClean="0"/>
              <a:t>When in doubt, call the EPA Helpdesk.</a:t>
            </a:r>
            <a:endParaRPr lang="en-US" sz="2800" i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A56C2-A55C-492F-BE5B-65E0135330B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Providence, Rhode Island</a:t>
            </a:r>
            <a:endParaRPr lang="en-US" dirty="0"/>
          </a:p>
        </p:txBody>
      </p:sp>
      <p:sp>
        <p:nvSpPr>
          <p:cNvPr id="10" name="Footer Placeholder 3"/>
          <p:cNvSpPr txBox="1">
            <a:spLocks/>
          </p:cNvSpPr>
          <p:nvPr/>
        </p:nvSpPr>
        <p:spPr bwMode="auto">
          <a:xfrm>
            <a:off x="228600" y="6324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  <a:ea typeface="ＭＳ Ｐゴシック" pitchFamily="84" charset="-128"/>
                <a:cs typeface="+mn-cs"/>
              </a:rPr>
              <a:t>AQS Conference 2012 – User Support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tantia" pitchFamily="18" charset="0"/>
              <a:ea typeface="ＭＳ Ｐゴシック" pitchFamily="8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AQS Team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A56C2-A55C-492F-BE5B-65E0135330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153400" cy="5105400"/>
          </a:xfrm>
        </p:spPr>
        <p:txBody>
          <a:bodyPr/>
          <a:lstStyle/>
          <a:p>
            <a:r>
              <a:rPr lang="en-US" sz="2400" dirty="0"/>
              <a:t>Robert </a:t>
            </a:r>
            <a:r>
              <a:rPr lang="en-US" sz="2400" dirty="0" smtClean="0"/>
              <a:t>Coats, team lead</a:t>
            </a:r>
          </a:p>
          <a:p>
            <a:r>
              <a:rPr lang="en-US" sz="2400" dirty="0" smtClean="0"/>
              <a:t>Bill </a:t>
            </a:r>
            <a:r>
              <a:rPr lang="en-US" sz="2400" dirty="0" err="1"/>
              <a:t>Frietsche</a:t>
            </a:r>
            <a:r>
              <a:rPr lang="en-US" sz="2400" dirty="0"/>
              <a:t> </a:t>
            </a:r>
            <a:r>
              <a:rPr lang="en-US" sz="2400" dirty="0" smtClean="0"/>
              <a:t>(QA &amp; audits)</a:t>
            </a:r>
            <a:endParaRPr lang="en-US" sz="2400" dirty="0"/>
          </a:p>
          <a:p>
            <a:r>
              <a:rPr lang="en-US" sz="2400" dirty="0" smtClean="0"/>
              <a:t>Way </a:t>
            </a:r>
            <a:r>
              <a:rPr lang="en-US" sz="2400" dirty="0" err="1" smtClean="0"/>
              <a:t>Poteat</a:t>
            </a:r>
            <a:endParaRPr lang="en-US" sz="2400" dirty="0"/>
          </a:p>
          <a:p>
            <a:r>
              <a:rPr lang="en-US" sz="2400" dirty="0" smtClean="0"/>
              <a:t>Chris Chapman</a:t>
            </a:r>
          </a:p>
          <a:p>
            <a:r>
              <a:rPr lang="en-US" sz="2400" dirty="0" smtClean="0"/>
              <a:t>Nick </a:t>
            </a:r>
            <a:r>
              <a:rPr lang="en-US" sz="2400" dirty="0" err="1" smtClean="0"/>
              <a:t>Mangus</a:t>
            </a:r>
            <a:r>
              <a:rPr lang="en-US" sz="2400" dirty="0" smtClean="0"/>
              <a:t> (Data Mart)</a:t>
            </a:r>
          </a:p>
          <a:p>
            <a:r>
              <a:rPr lang="en-US" sz="2400" dirty="0" smtClean="0"/>
              <a:t>Michael Hamlin (user registration)</a:t>
            </a:r>
          </a:p>
          <a:p>
            <a:r>
              <a:rPr lang="en-US" sz="2400" dirty="0" smtClean="0"/>
              <a:t>Angie </a:t>
            </a:r>
            <a:r>
              <a:rPr lang="en-US" sz="2400" dirty="0" err="1" smtClean="0"/>
              <a:t>Shatas</a:t>
            </a:r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r>
              <a:rPr lang="en-US" i="1" dirty="0" smtClean="0"/>
              <a:t>Have you used </a:t>
            </a:r>
            <a:r>
              <a:rPr lang="en-US" i="1" dirty="0" smtClean="0">
                <a:hlinkClick r:id="rId2"/>
              </a:rPr>
              <a:t>AQSTeam@epa.gov</a:t>
            </a:r>
            <a:r>
              <a:rPr lang="en-US" i="1" dirty="0" smtClean="0"/>
              <a:t> to contact us?  </a:t>
            </a:r>
          </a:p>
          <a:p>
            <a:pPr>
              <a:buNone/>
            </a:pPr>
            <a:r>
              <a:rPr lang="en-US" i="1" dirty="0" smtClean="0"/>
              <a:t>If so, what do you think of this process?</a:t>
            </a:r>
            <a:endParaRPr lang="en-US" i="1" dirty="0"/>
          </a:p>
          <a:p>
            <a:pPr>
              <a:buFont typeface="Wingdings" pitchFamily="2" charset="2"/>
              <a:buNone/>
            </a:pPr>
            <a:endParaRPr lang="en-US" sz="2400" dirty="0"/>
          </a:p>
        </p:txBody>
      </p:sp>
      <p:sp>
        <p:nvSpPr>
          <p:cNvPr id="8" name="Footer Placeholder 3"/>
          <p:cNvSpPr txBox="1">
            <a:spLocks/>
          </p:cNvSpPr>
          <p:nvPr/>
        </p:nvSpPr>
        <p:spPr bwMode="auto">
          <a:xfrm>
            <a:off x="228600" y="6324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  <a:ea typeface="ＭＳ Ｐゴシック" pitchFamily="84" charset="-128"/>
                <a:cs typeface="+mn-cs"/>
              </a:rPr>
              <a:t>AQS Conference 2012 – User Support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tantia" pitchFamily="18" charset="0"/>
              <a:ea typeface="ＭＳ Ｐゴシック" pitchFamily="84" charset="-128"/>
              <a:cs typeface="+mn-cs"/>
            </a:endParaRPr>
          </a:p>
        </p:txBody>
      </p:sp>
      <p:pic>
        <p:nvPicPr>
          <p:cNvPr id="9" name="Picture 4" descr="http://oaqpswww.epa.gov/wr/photosnew/Coats_Robert/Coats_Robert_larg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133600"/>
            <a:ext cx="914400" cy="685800"/>
          </a:xfrm>
          <a:prstGeom prst="rect">
            <a:avLst/>
          </a:prstGeom>
          <a:noFill/>
        </p:spPr>
      </p:pic>
      <p:pic>
        <p:nvPicPr>
          <p:cNvPr id="22" name="Picture 6" descr="http://oaqpswww.epa.gov/wr/photosnew/Frietsche_Bill/Frietsche_Bill_larg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2819400"/>
            <a:ext cx="990600" cy="742950"/>
          </a:xfrm>
          <a:prstGeom prst="rect">
            <a:avLst/>
          </a:prstGeom>
          <a:noFill/>
        </p:spPr>
      </p:pic>
      <p:pic>
        <p:nvPicPr>
          <p:cNvPr id="23" name="Picture 2" descr="http://oaqpswww.epa.gov/wr/photosnew/Chapman_Chris/Chapman_Chris_larg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2209800"/>
            <a:ext cx="685800" cy="914400"/>
          </a:xfrm>
          <a:prstGeom prst="rect">
            <a:avLst/>
          </a:prstGeom>
          <a:noFill/>
        </p:spPr>
      </p:pic>
      <p:pic>
        <p:nvPicPr>
          <p:cNvPr id="24" name="Picture 16" descr="http://oaqpswww.epa.gov/wr/photosnew/Poteat_Way/Poteat_Way_larg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3352800"/>
            <a:ext cx="685800" cy="903970"/>
          </a:xfrm>
          <a:prstGeom prst="rect">
            <a:avLst/>
          </a:prstGeom>
          <a:noFill/>
        </p:spPr>
      </p:pic>
      <p:pic>
        <p:nvPicPr>
          <p:cNvPr id="25" name="Picture 12" descr="http://oaqpswww.epa.gov/wr/photosnew/Mangus_Nick/Mangus_Nick_large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01000" y="3505200"/>
            <a:ext cx="914400" cy="762000"/>
          </a:xfrm>
          <a:prstGeom prst="rect">
            <a:avLst/>
          </a:prstGeom>
          <a:noFill/>
        </p:spPr>
      </p:pic>
      <p:pic>
        <p:nvPicPr>
          <p:cNvPr id="26" name="Picture 18" descr="http://oaqpswww.epa.gov/wr/photosnew/Shatas_Angie/Shatas_Angie_large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81800" y="3505200"/>
            <a:ext cx="990600" cy="742950"/>
          </a:xfrm>
          <a:prstGeom prst="rect">
            <a:avLst/>
          </a:prstGeom>
          <a:noFill/>
        </p:spPr>
      </p:pic>
      <p:pic>
        <p:nvPicPr>
          <p:cNvPr id="27" name="Picture 8" descr="http://oaqpswww.epa.gov/wr/photosnew/Hamlin_Michael/Hamlin_Michael_large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96200" y="2819400"/>
            <a:ext cx="863600" cy="68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6400800" cy="838200"/>
          </a:xfrm>
        </p:spPr>
        <p:txBody>
          <a:bodyPr/>
          <a:lstStyle/>
          <a:p>
            <a:r>
              <a:rPr lang="en-US" dirty="0" smtClean="0"/>
              <a:t>AQS Regional Contacts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00200"/>
            <a:ext cx="31242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1:  Wendy McDougall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1800" dirty="0" smtClean="0"/>
              <a:t>(617) </a:t>
            </a:r>
            <a:r>
              <a:rPr lang="en-US" sz="1800" dirty="0" smtClean="0"/>
              <a:t>918-8323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2:  Henry </a:t>
            </a:r>
            <a:r>
              <a:rPr lang="en-US" sz="2400" dirty="0" err="1" smtClean="0"/>
              <a:t>Feingersh</a:t>
            </a:r>
            <a:endParaRPr lang="en-US" sz="2400" dirty="0" smtClean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1800" dirty="0" smtClean="0"/>
              <a:t>(212) </a:t>
            </a:r>
            <a:r>
              <a:rPr lang="en-US" sz="1800" dirty="0" smtClean="0"/>
              <a:t>637-3382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3:  Pauline </a:t>
            </a:r>
            <a:r>
              <a:rPr lang="en-US" sz="2400" dirty="0" err="1" smtClean="0"/>
              <a:t>DeVose</a:t>
            </a:r>
            <a:endParaRPr lang="en-US" sz="2400" dirty="0" smtClean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1800" dirty="0" smtClean="0"/>
              <a:t>(215) </a:t>
            </a:r>
            <a:r>
              <a:rPr lang="en-US" sz="1800" dirty="0" smtClean="0"/>
              <a:t>814-2186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4:  Darren Palmer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1800" dirty="0" smtClean="0"/>
              <a:t>(404) </a:t>
            </a:r>
            <a:r>
              <a:rPr lang="en-US" sz="1800" dirty="0" smtClean="0"/>
              <a:t>562-9052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5: Jesse McGrath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1800" dirty="0" smtClean="0"/>
              <a:t>(312) 886-1532</a:t>
            </a:r>
          </a:p>
          <a:p>
            <a:pPr>
              <a:lnSpc>
                <a:spcPct val="90000"/>
              </a:lnSpc>
              <a:buNone/>
            </a:pPr>
            <a:endParaRPr lang="en-US" sz="1800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A56C2-A55C-492F-BE5B-65E0135330B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>
          <a:xfrm>
            <a:off x="4876800" y="1600200"/>
            <a:ext cx="33528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6: Trisha Curran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(214)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665-8345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7: James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Regehr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(913)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551-5063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8: Joe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Delwiche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(303)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312-6448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9: Fletcher Clover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(415)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972-3991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10: Jan Noel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</a:rPr>
              <a:t>(206) 553-1691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</a:endParaRPr>
          </a:p>
        </p:txBody>
      </p:sp>
      <p:sp>
        <p:nvSpPr>
          <p:cNvPr id="11" name="Footer Placeholder 3"/>
          <p:cNvSpPr txBox="1">
            <a:spLocks/>
          </p:cNvSpPr>
          <p:nvPr/>
        </p:nvSpPr>
        <p:spPr bwMode="auto">
          <a:xfrm>
            <a:off x="228600" y="6324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  <a:ea typeface="ＭＳ Ｐゴシック" pitchFamily="84" charset="-128"/>
                <a:cs typeface="+mn-cs"/>
              </a:rPr>
              <a:t>AQS Conference 2012 – User Support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tantia" pitchFamily="18" charset="0"/>
              <a:ea typeface="ＭＳ Ｐゴシック" pitchFamily="8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28600" y="6324600"/>
            <a:ext cx="2514600" cy="381000"/>
          </a:xfrm>
        </p:spPr>
        <p:txBody>
          <a:bodyPr/>
          <a:lstStyle/>
          <a:p>
            <a:r>
              <a:rPr lang="en-US" dirty="0"/>
              <a:t>AQS Conference </a:t>
            </a:r>
            <a:r>
              <a:rPr lang="en-US" dirty="0" smtClean="0"/>
              <a:t>2012 </a:t>
            </a:r>
            <a:r>
              <a:rPr lang="en-US" dirty="0"/>
              <a:t>– User Support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C5E1C3-0B59-4733-B29E-8CE6AFAC2DBC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229600" cy="731837"/>
          </a:xfrm>
        </p:spPr>
        <p:txBody>
          <a:bodyPr/>
          <a:lstStyle/>
          <a:p>
            <a:r>
              <a:rPr lang="en-US" dirty="0" smtClean="0"/>
              <a:t>Documentation on AQS site</a:t>
            </a:r>
            <a:endParaRPr lang="en-US" dirty="0"/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79248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Manuals </a:t>
            </a:r>
            <a:r>
              <a:rPr lang="en-US" sz="2800" dirty="0"/>
              <a:t>and Guides</a:t>
            </a:r>
            <a:r>
              <a:rPr lang="en-US" sz="2800" dirty="0" smtClean="0"/>
              <a:t>: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33CC"/>
                </a:solidFill>
              </a:rPr>
              <a:t>Design Value Report (SO</a:t>
            </a:r>
            <a:r>
              <a:rPr lang="en-US" baseline="-25000" dirty="0" smtClean="0">
                <a:solidFill>
                  <a:srgbClr val="0033CC"/>
                </a:solidFill>
              </a:rPr>
              <a:t>2</a:t>
            </a:r>
            <a:r>
              <a:rPr lang="en-US" dirty="0" smtClean="0">
                <a:solidFill>
                  <a:srgbClr val="0033CC"/>
                </a:solidFill>
              </a:rPr>
              <a:t>)</a:t>
            </a:r>
            <a:r>
              <a:rPr lang="en-US" baseline="30000" dirty="0" smtClean="0">
                <a:solidFill>
                  <a:srgbClr val="0033CC"/>
                </a:solidFill>
              </a:rPr>
              <a:t> *</a:t>
            </a:r>
            <a:endParaRPr lang="en-US" dirty="0" smtClean="0">
              <a:solidFill>
                <a:srgbClr val="0033CC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33CC"/>
                </a:solidFill>
              </a:rPr>
              <a:t>Submit Automation User Guide</a:t>
            </a:r>
            <a:r>
              <a:rPr lang="en-US" baseline="30000" dirty="0" smtClean="0">
                <a:solidFill>
                  <a:srgbClr val="0033CC"/>
                </a:solidFill>
              </a:rPr>
              <a:t> *</a:t>
            </a:r>
            <a:endParaRPr lang="en-US" sz="2400" dirty="0" smtClean="0">
              <a:solidFill>
                <a:srgbClr val="0033CC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>
                <a:solidFill>
                  <a:srgbClr val="0033CC"/>
                </a:solidFill>
              </a:rPr>
              <a:t>Data Dictionary</a:t>
            </a:r>
            <a:r>
              <a:rPr lang="en-US" baseline="30000" dirty="0" smtClean="0">
                <a:solidFill>
                  <a:srgbClr val="0033CC"/>
                </a:solidFill>
              </a:rPr>
              <a:t> *</a:t>
            </a:r>
            <a:endParaRPr lang="en-US" sz="2400" dirty="0">
              <a:solidFill>
                <a:srgbClr val="0033CC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Data </a:t>
            </a:r>
            <a:r>
              <a:rPr lang="en-US" sz="2400" dirty="0"/>
              <a:t>Coding Manual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 AQS Input Transaction </a:t>
            </a:r>
            <a:r>
              <a:rPr lang="en-US" sz="2400" dirty="0" smtClean="0"/>
              <a:t>Formats</a:t>
            </a:r>
            <a:r>
              <a:rPr lang="en-US" sz="2400" baseline="30000" dirty="0" smtClean="0"/>
              <a:t>***</a:t>
            </a:r>
            <a:endParaRPr lang="en-US" sz="2400" baseline="300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 Exceptional Event </a:t>
            </a:r>
            <a:r>
              <a:rPr lang="en-US" sz="2400" dirty="0" smtClean="0"/>
              <a:t>Tutorial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C00000"/>
                </a:solidFill>
              </a:rPr>
              <a:t>Fundamentals  &amp;  User Guide</a:t>
            </a:r>
            <a:r>
              <a:rPr lang="en-US" baseline="30000" dirty="0" smtClean="0">
                <a:solidFill>
                  <a:srgbClr val="C00000"/>
                </a:solidFill>
              </a:rPr>
              <a:t> **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C00000"/>
                </a:solidFill>
              </a:rPr>
              <a:t>Data Retrieval Manual</a:t>
            </a:r>
            <a:r>
              <a:rPr lang="en-US" baseline="30000" dirty="0" smtClean="0">
                <a:solidFill>
                  <a:srgbClr val="C00000"/>
                </a:solidFill>
              </a:rPr>
              <a:t> **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Codes and Descriptions</a:t>
            </a:r>
            <a:r>
              <a:rPr lang="en-US" baseline="30000" dirty="0" smtClean="0">
                <a:solidFill>
                  <a:srgbClr val="C00000"/>
                </a:solidFill>
              </a:rPr>
              <a:t> </a:t>
            </a:r>
            <a:r>
              <a:rPr lang="en-US" baseline="30000" dirty="0" smtClean="0">
                <a:solidFill>
                  <a:srgbClr val="0033CC"/>
                </a:solidFill>
              </a:rPr>
              <a:t>*</a:t>
            </a:r>
            <a:endParaRPr lang="en-US" baseline="30000" dirty="0">
              <a:solidFill>
                <a:srgbClr val="0033CC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 dirty="0"/>
              <a:t> </a:t>
            </a:r>
            <a:r>
              <a:rPr lang="en-US" sz="2800" dirty="0" smtClean="0"/>
              <a:t>Memos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solidFill>
                  <a:srgbClr val="0033CC"/>
                </a:solidFill>
              </a:rPr>
              <a:t>Software </a:t>
            </a:r>
            <a:r>
              <a:rPr lang="en-US" sz="2400" dirty="0">
                <a:solidFill>
                  <a:srgbClr val="0033CC"/>
                </a:solidFill>
              </a:rPr>
              <a:t>Release </a:t>
            </a:r>
            <a:r>
              <a:rPr lang="en-US" sz="2400" dirty="0" smtClean="0">
                <a:solidFill>
                  <a:srgbClr val="0033CC"/>
                </a:solidFill>
              </a:rPr>
              <a:t>Notes</a:t>
            </a:r>
            <a:r>
              <a:rPr lang="en-US" baseline="30000" dirty="0" smtClean="0">
                <a:solidFill>
                  <a:srgbClr val="0033CC"/>
                </a:solidFill>
              </a:rPr>
              <a:t> *</a:t>
            </a:r>
            <a:endParaRPr lang="en-US" sz="2400" dirty="0">
              <a:solidFill>
                <a:srgbClr val="0033CC"/>
              </a:solidFill>
            </a:endParaRPr>
          </a:p>
        </p:txBody>
      </p:sp>
      <p:pic>
        <p:nvPicPr>
          <p:cNvPr id="241668" name="Picture 4" descr="MC900054981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2209800"/>
            <a:ext cx="1579563" cy="195421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181600" y="5105400"/>
            <a:ext cx="373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33CC"/>
                </a:solidFill>
                <a:latin typeface="Cambria" pitchFamily="18" charset="0"/>
              </a:rPr>
              <a:t>*  </a:t>
            </a:r>
            <a:r>
              <a:rPr lang="en-US" sz="1400" dirty="0" smtClean="0">
                <a:solidFill>
                  <a:srgbClr val="0033CC"/>
                </a:solidFill>
                <a:latin typeface="Cambria" pitchFamily="18" charset="0"/>
              </a:rPr>
              <a:t>New/updated</a:t>
            </a:r>
            <a:endParaRPr lang="en-US" sz="1600" dirty="0">
              <a:solidFill>
                <a:srgbClr val="0033CC"/>
              </a:solidFill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1600" y="5376446"/>
            <a:ext cx="373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mbria" pitchFamily="18" charset="0"/>
              </a:rPr>
              <a:t>**  These need updates/overhaul</a:t>
            </a:r>
            <a:endParaRPr lang="en-US" sz="1400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1600" y="5635823"/>
            <a:ext cx="373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mbria" pitchFamily="18" charset="0"/>
              </a:rPr>
              <a:t>***  Will change  in next year</a:t>
            </a:r>
            <a:endParaRPr lang="en-US" sz="14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686800" cy="4495800"/>
          </a:xfrm>
        </p:spPr>
        <p:txBody>
          <a:bodyPr/>
          <a:lstStyle/>
          <a:p>
            <a:r>
              <a:rPr lang="en-US" dirty="0" smtClean="0"/>
              <a:t>New user: Fill out online form.</a:t>
            </a:r>
          </a:p>
          <a:p>
            <a:endParaRPr lang="en-US" sz="800" dirty="0" smtClean="0"/>
          </a:p>
          <a:p>
            <a:r>
              <a:rPr lang="en-US" dirty="0" smtClean="0"/>
              <a:t>New user: Scan; send via email (</a:t>
            </a:r>
            <a:r>
              <a:rPr lang="en-US" dirty="0" smtClean="0">
                <a:hlinkClick r:id="rId2"/>
              </a:rPr>
              <a:t>AQSTeam@epa.gov </a:t>
            </a:r>
            <a:r>
              <a:rPr lang="en-US" dirty="0" smtClean="0"/>
              <a:t>) or fax.</a:t>
            </a:r>
          </a:p>
          <a:p>
            <a:endParaRPr lang="en-US" sz="800" dirty="0" smtClean="0"/>
          </a:p>
          <a:p>
            <a:r>
              <a:rPr lang="en-US" dirty="0" smtClean="0"/>
              <a:t>AQS Team: Create AQS account and contact new user.</a:t>
            </a:r>
          </a:p>
          <a:p>
            <a:endParaRPr lang="en-US" sz="800" dirty="0" smtClean="0"/>
          </a:p>
          <a:p>
            <a:r>
              <a:rPr lang="en-US" dirty="0" smtClean="0"/>
              <a:t>AQS Team: Request EN account for non read-only users.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Our goal is to make this an automated, paperless process.</a:t>
            </a:r>
            <a:endParaRPr lang="en-US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A56C2-A55C-492F-BE5B-65E0135330B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228600" y="6324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  <a:ea typeface="ＭＳ Ｐゴシック" pitchFamily="84" charset="-128"/>
                <a:cs typeface="+mn-cs"/>
              </a:rPr>
              <a:t>AQS Conference 2012 – User Support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tantia" pitchFamily="18" charset="0"/>
              <a:ea typeface="ＭＳ Ｐゴシック" pitchFamily="84" charset="-128"/>
              <a:cs typeface="+mn-cs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7696200" y="5791200"/>
            <a:ext cx="762000" cy="778763"/>
            <a:chOff x="8153400" y="4419600"/>
            <a:chExt cx="762000" cy="778763"/>
          </a:xfrm>
        </p:grpSpPr>
        <p:pic>
          <p:nvPicPr>
            <p:cNvPr id="14" name="Picture 13" descr="C:\Documents and Settings\ashatas\Local Settings\Temporary Internet Files\Content.IE5\VHCHL0A7\MM900283618[1].gif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29600" y="4495800"/>
              <a:ext cx="609600" cy="638175"/>
            </a:xfrm>
            <a:prstGeom prst="rect">
              <a:avLst/>
            </a:prstGeom>
            <a:noFill/>
          </p:spPr>
        </p:pic>
        <p:pic>
          <p:nvPicPr>
            <p:cNvPr id="1038" name="Picture 14" descr="C:\Documents and Settings\ashatas\Local Settings\Temporary Internet Files\Content.IE5\PAE1S0JI\MC900293222[1]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53400" y="4419600"/>
              <a:ext cx="762000" cy="77876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28600" y="6324600"/>
            <a:ext cx="2438400" cy="381000"/>
          </a:xfrm>
        </p:spPr>
        <p:txBody>
          <a:bodyPr/>
          <a:lstStyle/>
          <a:p>
            <a:r>
              <a:rPr lang="en-US" dirty="0"/>
              <a:t>AQS Conference </a:t>
            </a:r>
            <a:r>
              <a:rPr lang="en-US" dirty="0" smtClean="0"/>
              <a:t>2012 </a:t>
            </a:r>
            <a:r>
              <a:rPr lang="en-US" dirty="0"/>
              <a:t>– User Support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84EACE-FA2B-4983-86A1-F5002B733AE1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Awards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2296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“Under the Wire” Award</a:t>
            </a:r>
          </a:p>
          <a:p>
            <a:pPr lvl="1" indent="-400050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Last submission to make the Data Completeness deadline </a:t>
            </a:r>
            <a:endParaRPr lang="en-US" sz="1600" dirty="0" smtClean="0"/>
          </a:p>
          <a:p>
            <a:pPr lvl="1" indent="-400050">
              <a:lnSpc>
                <a:spcPct val="80000"/>
              </a:lnSpc>
              <a:buFont typeface="Wingdings" pitchFamily="2" charset="2"/>
              <a:buNone/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2000" dirty="0"/>
              <a:t>“Neck Crick” Award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/>
              <a:t>	</a:t>
            </a:r>
            <a:r>
              <a:rPr lang="en-US" sz="1600" dirty="0"/>
              <a:t>Most calls to the EPA </a:t>
            </a:r>
            <a:r>
              <a:rPr lang="en-US" sz="1600" dirty="0" smtClean="0"/>
              <a:t>Helpdesk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2000" dirty="0"/>
              <a:t>“Jackrabbit” Award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/>
              <a:t>	</a:t>
            </a:r>
            <a:r>
              <a:rPr lang="en-US" sz="1600" dirty="0"/>
              <a:t>Impressive speed from </a:t>
            </a:r>
            <a:r>
              <a:rPr lang="en-US" sz="1600" dirty="0" smtClean="0"/>
              <a:t>Basics </a:t>
            </a:r>
            <a:r>
              <a:rPr lang="en-US" sz="1600" dirty="0"/>
              <a:t>class to data </a:t>
            </a:r>
            <a:r>
              <a:rPr lang="en-US" sz="1600" dirty="0" smtClean="0"/>
              <a:t>submittal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2000" dirty="0"/>
              <a:t>“Bug Swatter” Award</a:t>
            </a:r>
          </a:p>
          <a:p>
            <a:pPr lvl="1" indent="-400050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Finding and documenting AQS system </a:t>
            </a:r>
            <a:r>
              <a:rPr lang="en-US" sz="1600" dirty="0" smtClean="0"/>
              <a:t>bugs</a:t>
            </a:r>
          </a:p>
          <a:p>
            <a:pPr lvl="1" indent="-400050">
              <a:lnSpc>
                <a:spcPct val="80000"/>
              </a:lnSpc>
              <a:buFont typeface="Wingdings" pitchFamily="2" charset="2"/>
              <a:buNone/>
            </a:pP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“Information Overload” Award</a:t>
            </a:r>
          </a:p>
          <a:p>
            <a:pPr lvl="1" indent="-400050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/>
              <a:t>Quantity </a:t>
            </a:r>
            <a:r>
              <a:rPr lang="en-US" sz="1600" dirty="0"/>
              <a:t>of raw data recently </a:t>
            </a:r>
            <a:r>
              <a:rPr lang="en-US" sz="1600" dirty="0" smtClean="0"/>
              <a:t>submitted</a:t>
            </a:r>
          </a:p>
          <a:p>
            <a:pPr lvl="1" indent="-400050">
              <a:lnSpc>
                <a:spcPct val="80000"/>
              </a:lnSpc>
              <a:buFont typeface="Wingdings" pitchFamily="2" charset="2"/>
              <a:buNone/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2000" dirty="0"/>
              <a:t>“Go the Distance” Award</a:t>
            </a:r>
          </a:p>
          <a:p>
            <a:pPr lvl="1" indent="-400050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The longest distance travelled to attend this year’s </a:t>
            </a:r>
            <a:r>
              <a:rPr lang="en-US" sz="1600" dirty="0" smtClean="0"/>
              <a:t>conference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12495</TotalTime>
  <Words>577</Words>
  <Application>Microsoft Office PowerPoint</Application>
  <PresentationFormat>On-screen Show (4:3)</PresentationFormat>
  <Paragraphs>156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 Presentation</vt:lpstr>
      <vt:lpstr>Slide 1</vt:lpstr>
      <vt:lpstr>We Will Cover</vt:lpstr>
      <vt:lpstr>Helpdesk</vt:lpstr>
      <vt:lpstr>AQS Team</vt:lpstr>
      <vt:lpstr>AQS Regional Contacts</vt:lpstr>
      <vt:lpstr>Documentation on AQS site</vt:lpstr>
      <vt:lpstr>User Registration</vt:lpstr>
      <vt:lpstr>User Awards</vt:lpstr>
    </vt:vector>
  </TitlesOfParts>
  <Company>Office 2004 Test Drive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EPA</cp:lastModifiedBy>
  <cp:revision>409</cp:revision>
  <dcterms:created xsi:type="dcterms:W3CDTF">2011-02-09T16:00:48Z</dcterms:created>
  <dcterms:modified xsi:type="dcterms:W3CDTF">2012-08-15T15:12:51Z</dcterms:modified>
</cp:coreProperties>
</file>